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73" r:id="rId4"/>
    <p:sldId id="275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4" r:id="rId20"/>
    <p:sldId id="272" r:id="rId21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Titolo Testo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2400" i="0">
                <a:latin typeface="Futura Std Book"/>
                <a:ea typeface="Futura Std Book"/>
                <a:cs typeface="Futura Std Book"/>
                <a:sym typeface="Futura Std Book"/>
              </a:defRPr>
            </a:lvl1pPr>
            <a:lvl2pPr marL="0" indent="457200">
              <a:lnSpc>
                <a:spcPct val="90000"/>
              </a:lnSpc>
              <a:buSzTx/>
              <a:buFontTx/>
              <a:buNone/>
              <a:defRPr sz="2400" i="0">
                <a:latin typeface="Futura Std Book"/>
                <a:ea typeface="Futura Std Book"/>
                <a:cs typeface="Futura Std Book"/>
                <a:sym typeface="Futura Std Book"/>
              </a:defRPr>
            </a:lvl2pPr>
            <a:lvl3pPr marL="0" indent="914400">
              <a:lnSpc>
                <a:spcPct val="90000"/>
              </a:lnSpc>
              <a:buSzTx/>
              <a:buFontTx/>
              <a:buNone/>
              <a:defRPr sz="2400" i="0">
                <a:latin typeface="Futura Std Book"/>
                <a:ea typeface="Futura Std Book"/>
                <a:cs typeface="Futura Std Book"/>
                <a:sym typeface="Futura Std Book"/>
              </a:defRPr>
            </a:lvl3pPr>
            <a:lvl4pPr marL="0" indent="1371600">
              <a:lnSpc>
                <a:spcPct val="90000"/>
              </a:lnSpc>
              <a:buSzTx/>
              <a:buFontTx/>
              <a:buNone/>
              <a:defRPr sz="2400" i="0">
                <a:latin typeface="Futura Std Book"/>
                <a:ea typeface="Futura Std Book"/>
                <a:cs typeface="Futura Std Book"/>
                <a:sym typeface="Futura Std Book"/>
              </a:defRPr>
            </a:lvl4pPr>
            <a:lvl5pPr marL="0" indent="1828800">
              <a:lnSpc>
                <a:spcPct val="90000"/>
              </a:lnSpc>
              <a:buSzTx/>
              <a:buFontTx/>
              <a:buNone/>
              <a:defRPr sz="2400" i="0">
                <a:latin typeface="Futura Std Book"/>
                <a:ea typeface="Futura Std Book"/>
                <a:cs typeface="Futura Std Book"/>
                <a:sym typeface="Futura Std Book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Titolo Testo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2400" i="0"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defRPr>
            </a:lvl1pPr>
            <a:lvl2pPr marL="0" indent="457200">
              <a:lnSpc>
                <a:spcPct val="90000"/>
              </a:lnSpc>
              <a:buSzTx/>
              <a:buFontTx/>
              <a:buNone/>
              <a:defRPr sz="2400" i="0"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defRPr>
            </a:lvl2pPr>
            <a:lvl3pPr marL="0" indent="914400">
              <a:lnSpc>
                <a:spcPct val="90000"/>
              </a:lnSpc>
              <a:buSzTx/>
              <a:buFontTx/>
              <a:buNone/>
              <a:defRPr sz="2400" i="0"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defRPr>
            </a:lvl3pPr>
            <a:lvl4pPr marL="0" indent="1371600">
              <a:lnSpc>
                <a:spcPct val="90000"/>
              </a:lnSpc>
              <a:buSzTx/>
              <a:buFontTx/>
              <a:buNone/>
              <a:defRPr sz="2400" i="0"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defRPr>
            </a:lvl4pPr>
            <a:lvl5pPr marL="0" indent="1828800">
              <a:lnSpc>
                <a:spcPct val="90000"/>
              </a:lnSpc>
              <a:buSzTx/>
              <a:buFontTx/>
              <a:buNone/>
              <a:defRPr sz="2400" i="0"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90000"/>
              </a:lnSpc>
              <a:buSzTx/>
              <a:buFontTx/>
              <a:buNone/>
              <a:defRPr sz="2400" b="1" i="0">
                <a:latin typeface="+mn-lt"/>
                <a:ea typeface="+mn-ea"/>
                <a:cs typeface="+mn-cs"/>
                <a:sym typeface="Calibri"/>
              </a:defRPr>
            </a:lvl1pPr>
            <a:lvl2pPr marL="0" indent="457200">
              <a:lnSpc>
                <a:spcPct val="90000"/>
              </a:lnSpc>
              <a:buSzTx/>
              <a:buFontTx/>
              <a:buNone/>
              <a:defRPr sz="2400" b="1" i="0">
                <a:latin typeface="+mn-lt"/>
                <a:ea typeface="+mn-ea"/>
                <a:cs typeface="+mn-cs"/>
                <a:sym typeface="Calibri"/>
              </a:defRPr>
            </a:lvl2pPr>
            <a:lvl3pPr marL="0" indent="914400">
              <a:lnSpc>
                <a:spcPct val="90000"/>
              </a:lnSpc>
              <a:buSzTx/>
              <a:buFontTx/>
              <a:buNone/>
              <a:defRPr sz="2400" b="1" i="0">
                <a:latin typeface="+mn-lt"/>
                <a:ea typeface="+mn-ea"/>
                <a:cs typeface="+mn-cs"/>
                <a:sym typeface="Calibri"/>
              </a:defRPr>
            </a:lvl3pPr>
            <a:lvl4pPr marL="0" indent="1371600">
              <a:lnSpc>
                <a:spcPct val="90000"/>
              </a:lnSpc>
              <a:buSzTx/>
              <a:buFontTx/>
              <a:buNone/>
              <a:defRPr sz="2400" b="1" i="0">
                <a:latin typeface="+mn-lt"/>
                <a:ea typeface="+mn-ea"/>
                <a:cs typeface="+mn-cs"/>
                <a:sym typeface="Calibri"/>
              </a:defRPr>
            </a:lvl4pPr>
            <a:lvl5pPr marL="0" indent="1828800">
              <a:lnSpc>
                <a:spcPct val="90000"/>
              </a:lnSpc>
              <a:buSzTx/>
              <a:buFontTx/>
              <a:buNone/>
              <a:defRPr sz="2400" b="1" i="0">
                <a:latin typeface="+mn-lt"/>
                <a:ea typeface="+mn-ea"/>
                <a:cs typeface="+mn-cs"/>
                <a:sym typeface="Calibri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lnSpc>
                <a:spcPct val="90000"/>
              </a:lnSpc>
              <a:buSzTx/>
              <a:buFontTx/>
              <a:buNone/>
              <a:defRPr sz="2400" b="1" i="0"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 algn="l">
              <a:defRPr sz="32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Titolo Testo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90000"/>
              </a:lnSpc>
              <a:defRPr i="0">
                <a:latin typeface="+mn-lt"/>
                <a:ea typeface="+mn-ea"/>
                <a:cs typeface="+mn-cs"/>
                <a:sym typeface="Calibri"/>
              </a:defRPr>
            </a:lvl1pPr>
            <a:lvl2pPr marL="718457" indent="-261257">
              <a:lnSpc>
                <a:spcPct val="90000"/>
              </a:lnSpc>
              <a:defRPr i="0">
                <a:latin typeface="+mn-lt"/>
                <a:ea typeface="+mn-ea"/>
                <a:cs typeface="+mn-cs"/>
                <a:sym typeface="Calibri"/>
              </a:defRPr>
            </a:lvl2pPr>
            <a:lvl3pPr marL="1219200" indent="-304800">
              <a:lnSpc>
                <a:spcPct val="90000"/>
              </a:lnSpc>
              <a:defRPr i="0">
                <a:latin typeface="+mn-lt"/>
                <a:ea typeface="+mn-ea"/>
                <a:cs typeface="+mn-cs"/>
                <a:sym typeface="Calibri"/>
              </a:defRPr>
            </a:lvl3pPr>
            <a:lvl4pPr marL="1737360" indent="-365760">
              <a:lnSpc>
                <a:spcPct val="90000"/>
              </a:lnSpc>
              <a:defRPr i="0">
                <a:latin typeface="+mn-lt"/>
                <a:ea typeface="+mn-ea"/>
                <a:cs typeface="+mn-cs"/>
                <a:sym typeface="Calibri"/>
              </a:defRPr>
            </a:lvl4pPr>
            <a:lvl5pPr marL="2194560" indent="-365760">
              <a:lnSpc>
                <a:spcPct val="90000"/>
              </a:lnSpc>
              <a:defRPr i="0">
                <a:latin typeface="+mn-lt"/>
                <a:ea typeface="+mn-ea"/>
                <a:cs typeface="+mn-cs"/>
                <a:sym typeface="Calibri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0000"/>
              </a:lnSpc>
              <a:buSzTx/>
              <a:buFontTx/>
              <a:buNone/>
              <a:defRPr sz="1600" i="0"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 algn="l">
              <a:defRPr sz="32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Titolo Testo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1600" i="0">
                <a:latin typeface="+mn-lt"/>
                <a:ea typeface="+mn-ea"/>
                <a:cs typeface="+mn-cs"/>
                <a:sym typeface="Calibri"/>
              </a:defRPr>
            </a:lvl1pPr>
            <a:lvl2pPr marL="0" indent="457200">
              <a:lnSpc>
                <a:spcPct val="90000"/>
              </a:lnSpc>
              <a:buSzTx/>
              <a:buFontTx/>
              <a:buNone/>
              <a:defRPr sz="1600" i="0">
                <a:latin typeface="+mn-lt"/>
                <a:ea typeface="+mn-ea"/>
                <a:cs typeface="+mn-cs"/>
                <a:sym typeface="Calibri"/>
              </a:defRPr>
            </a:lvl2pPr>
            <a:lvl3pPr marL="0" indent="914400">
              <a:lnSpc>
                <a:spcPct val="90000"/>
              </a:lnSpc>
              <a:buSzTx/>
              <a:buFontTx/>
              <a:buNone/>
              <a:defRPr sz="1600" i="0">
                <a:latin typeface="+mn-lt"/>
                <a:ea typeface="+mn-ea"/>
                <a:cs typeface="+mn-cs"/>
                <a:sym typeface="Calibri"/>
              </a:defRPr>
            </a:lvl3pPr>
            <a:lvl4pPr marL="0" indent="1371600">
              <a:lnSpc>
                <a:spcPct val="90000"/>
              </a:lnSpc>
              <a:buSzTx/>
              <a:buFontTx/>
              <a:buNone/>
              <a:defRPr sz="1600" i="0">
                <a:latin typeface="+mn-lt"/>
                <a:ea typeface="+mn-ea"/>
                <a:cs typeface="+mn-cs"/>
                <a:sym typeface="Calibri"/>
              </a:defRPr>
            </a:lvl4pPr>
            <a:lvl5pPr marL="0" indent="1828800">
              <a:lnSpc>
                <a:spcPct val="90000"/>
              </a:lnSpc>
              <a:buSzTx/>
              <a:buFontTx/>
              <a:buNone/>
              <a:defRPr sz="1600" i="0">
                <a:latin typeface="+mn-lt"/>
                <a:ea typeface="+mn-ea"/>
                <a:cs typeface="+mn-cs"/>
                <a:sym typeface="Calibri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Titolo Testo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Futura Std Bold"/>
          <a:ea typeface="Futura Std Bold"/>
          <a:cs typeface="Futura Std Bold"/>
          <a:sym typeface="Futura Std Bold"/>
        </a:defRPr>
      </a:lvl1pPr>
      <a:lvl2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Futura Std Bold"/>
          <a:ea typeface="Futura Std Bold"/>
          <a:cs typeface="Futura Std Bold"/>
          <a:sym typeface="Futura Std Bold"/>
        </a:defRPr>
      </a:lvl2pPr>
      <a:lvl3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Futura Std Bold"/>
          <a:ea typeface="Futura Std Bold"/>
          <a:cs typeface="Futura Std Bold"/>
          <a:sym typeface="Futura Std Bold"/>
        </a:defRPr>
      </a:lvl3pPr>
      <a:lvl4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Futura Std Bold"/>
          <a:ea typeface="Futura Std Bold"/>
          <a:cs typeface="Futura Std Bold"/>
          <a:sym typeface="Futura Std Bold"/>
        </a:defRPr>
      </a:lvl4pPr>
      <a:lvl5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Futura Std Bold"/>
          <a:ea typeface="Futura Std Bold"/>
          <a:cs typeface="Futura Std Bold"/>
          <a:sym typeface="Futura Std Bold"/>
        </a:defRPr>
      </a:lvl5pPr>
      <a:lvl6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Futura Std Bold"/>
          <a:ea typeface="Futura Std Bold"/>
          <a:cs typeface="Futura Std Bold"/>
          <a:sym typeface="Futura Std Bold"/>
        </a:defRPr>
      </a:lvl6pPr>
      <a:lvl7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Futura Std Bold"/>
          <a:ea typeface="Futura Std Bold"/>
          <a:cs typeface="Futura Std Bold"/>
          <a:sym typeface="Futura Std Bold"/>
        </a:defRPr>
      </a:lvl7pPr>
      <a:lvl8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Futura Std Bold"/>
          <a:ea typeface="Futura Std Bold"/>
          <a:cs typeface="Futura Std Bold"/>
          <a:sym typeface="Futura Std Bold"/>
        </a:defRPr>
      </a:lvl8pPr>
      <a:lvl9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Futura Std Bold"/>
          <a:ea typeface="Futura Std Bold"/>
          <a:cs typeface="Futura Std Bold"/>
          <a:sym typeface="Futura Std Bold"/>
        </a:defRPr>
      </a:lvl9pPr>
    </p:titleStyle>
    <p:bodyStyle>
      <a:lvl1pPr marL="261257" marR="0" indent="-261257" algn="l" defTabSz="914400" rtl="0" latinLnBrk="0">
        <a:lnSpc>
          <a:spcPct val="81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3200" b="0" i="1" u="none" strike="noStrike" cap="none" spc="0" baseline="0">
          <a:ln>
            <a:noFill/>
          </a:ln>
          <a:solidFill>
            <a:srgbClr val="000000"/>
          </a:solidFill>
          <a:uFillTx/>
          <a:latin typeface="Futura Std Bold"/>
          <a:ea typeface="Futura Std Bold"/>
          <a:cs typeface="Futura Std Bold"/>
          <a:sym typeface="Futura Std Bold"/>
        </a:defRPr>
      </a:lvl1pPr>
      <a:lvl2pPr marL="762000" marR="0" indent="-304800" algn="l" defTabSz="914400" rtl="0" latinLnBrk="0">
        <a:lnSpc>
          <a:spcPct val="81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3200" b="0" i="1" u="none" strike="noStrike" cap="none" spc="0" baseline="0">
          <a:ln>
            <a:noFill/>
          </a:ln>
          <a:solidFill>
            <a:srgbClr val="000000"/>
          </a:solidFill>
          <a:uFillTx/>
          <a:latin typeface="Futura Std Bold"/>
          <a:ea typeface="Futura Std Bold"/>
          <a:cs typeface="Futura Std Bold"/>
          <a:sym typeface="Futura Std Bold"/>
        </a:defRPr>
      </a:lvl2pPr>
      <a:lvl3pPr marL="1280160" marR="0" indent="-365760" algn="l" defTabSz="914400" rtl="0" latinLnBrk="0">
        <a:lnSpc>
          <a:spcPct val="81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3200" b="0" i="1" u="none" strike="noStrike" cap="none" spc="0" baseline="0">
          <a:ln>
            <a:noFill/>
          </a:ln>
          <a:solidFill>
            <a:srgbClr val="000000"/>
          </a:solidFill>
          <a:uFillTx/>
          <a:latin typeface="Futura Std Bold"/>
          <a:ea typeface="Futura Std Bold"/>
          <a:cs typeface="Futura Std Bold"/>
          <a:sym typeface="Futura Std Bold"/>
        </a:defRPr>
      </a:lvl3pPr>
      <a:lvl4pPr marL="1778000" marR="0" indent="-406400" algn="l" defTabSz="914400" rtl="0" latinLnBrk="0">
        <a:lnSpc>
          <a:spcPct val="81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3200" b="0" i="1" u="none" strike="noStrike" cap="none" spc="0" baseline="0">
          <a:ln>
            <a:noFill/>
          </a:ln>
          <a:solidFill>
            <a:srgbClr val="000000"/>
          </a:solidFill>
          <a:uFillTx/>
          <a:latin typeface="Futura Std Bold"/>
          <a:ea typeface="Futura Std Bold"/>
          <a:cs typeface="Futura Std Bold"/>
          <a:sym typeface="Futura Std Bold"/>
        </a:defRPr>
      </a:lvl4pPr>
      <a:lvl5pPr marL="2235200" marR="0" indent="-406400" algn="l" defTabSz="914400" rtl="0" latinLnBrk="0">
        <a:lnSpc>
          <a:spcPct val="81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3200" b="0" i="1" u="none" strike="noStrike" cap="none" spc="0" baseline="0">
          <a:ln>
            <a:noFill/>
          </a:ln>
          <a:solidFill>
            <a:srgbClr val="000000"/>
          </a:solidFill>
          <a:uFillTx/>
          <a:latin typeface="Futura Std Bold"/>
          <a:ea typeface="Futura Std Bold"/>
          <a:cs typeface="Futura Std Bold"/>
          <a:sym typeface="Futura Std Bold"/>
        </a:defRPr>
      </a:lvl5pPr>
      <a:lvl6pPr marL="2692400" marR="0" indent="-406400" algn="l" defTabSz="914400" rtl="0" latinLnBrk="0">
        <a:lnSpc>
          <a:spcPct val="81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3200" b="0" i="1" u="none" strike="noStrike" cap="none" spc="0" baseline="0">
          <a:ln>
            <a:noFill/>
          </a:ln>
          <a:solidFill>
            <a:srgbClr val="000000"/>
          </a:solidFill>
          <a:uFillTx/>
          <a:latin typeface="Futura Std Bold"/>
          <a:ea typeface="Futura Std Bold"/>
          <a:cs typeface="Futura Std Bold"/>
          <a:sym typeface="Futura Std Bold"/>
        </a:defRPr>
      </a:lvl6pPr>
      <a:lvl7pPr marL="3149600" marR="0" indent="-406400" algn="l" defTabSz="914400" rtl="0" latinLnBrk="0">
        <a:lnSpc>
          <a:spcPct val="81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3200" b="0" i="1" u="none" strike="noStrike" cap="none" spc="0" baseline="0">
          <a:ln>
            <a:noFill/>
          </a:ln>
          <a:solidFill>
            <a:srgbClr val="000000"/>
          </a:solidFill>
          <a:uFillTx/>
          <a:latin typeface="Futura Std Bold"/>
          <a:ea typeface="Futura Std Bold"/>
          <a:cs typeface="Futura Std Bold"/>
          <a:sym typeface="Futura Std Bold"/>
        </a:defRPr>
      </a:lvl7pPr>
      <a:lvl8pPr marL="3606800" marR="0" indent="-406400" algn="l" defTabSz="914400" rtl="0" latinLnBrk="0">
        <a:lnSpc>
          <a:spcPct val="81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3200" b="0" i="1" u="none" strike="noStrike" cap="none" spc="0" baseline="0">
          <a:ln>
            <a:noFill/>
          </a:ln>
          <a:solidFill>
            <a:srgbClr val="000000"/>
          </a:solidFill>
          <a:uFillTx/>
          <a:latin typeface="Futura Std Bold"/>
          <a:ea typeface="Futura Std Bold"/>
          <a:cs typeface="Futura Std Bold"/>
          <a:sym typeface="Futura Std Bold"/>
        </a:defRPr>
      </a:lvl8pPr>
      <a:lvl9pPr marL="4064000" marR="0" indent="-406400" algn="l" defTabSz="914400" rtl="0" latinLnBrk="0">
        <a:lnSpc>
          <a:spcPct val="81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3200" b="0" i="1" u="none" strike="noStrike" cap="none" spc="0" baseline="0">
          <a:ln>
            <a:noFill/>
          </a:ln>
          <a:solidFill>
            <a:srgbClr val="000000"/>
          </a:solidFill>
          <a:uFillTx/>
          <a:latin typeface="Futura Std Bold"/>
          <a:ea typeface="Futura Std Bold"/>
          <a:cs typeface="Futura Std Bold"/>
          <a:sym typeface="Futura Std Bold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t.wikipedia.org/wiki/Lettura" TargetMode="External"/><Relationship Id="rId2" Type="http://schemas.openxmlformats.org/officeDocument/2006/relationships/hyperlink" Target="https://it.wikipedia.org/wiki/Scrittur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" name="Shape 113"/>
          <p:cNvSpPr>
            <a:spLocks noGrp="1"/>
          </p:cNvSpPr>
          <p:nvPr>
            <p:ph type="subTitle" sz="quarter" idx="1"/>
          </p:nvPr>
        </p:nvSpPr>
        <p:spPr>
          <a:xfrm>
            <a:off x="1524000" y="3602037"/>
            <a:ext cx="9144000" cy="165576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14" name="im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4000"/>
            <a:ext cx="12192000" cy="6350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algn="l" defTabSz="886968">
              <a:defRPr sz="4656"/>
            </a:lvl1pPr>
          </a:lstStyle>
          <a:p>
            <a:r>
              <a:t>1 - Esprimi un concetto per paragrafo</a:t>
            </a:r>
          </a:p>
        </p:txBody>
      </p:sp>
      <p:sp>
        <p:nvSpPr>
          <p:cNvPr id="133" name="Shape 133"/>
          <p:cNvSpPr>
            <a:spLocks noGrp="1"/>
          </p:cNvSpPr>
          <p:nvPr>
            <p:ph type="body" idx="1"/>
          </p:nvPr>
        </p:nvSpPr>
        <p:spPr>
          <a:xfrm>
            <a:off x="838200" y="2115234"/>
            <a:ext cx="10515600" cy="4351339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0000"/>
              </a:lnSpc>
              <a:buSzTx/>
              <a:buNone/>
              <a:defRPr sz="2400">
                <a:latin typeface="Futura Std Medium"/>
                <a:ea typeface="Futura Std Medium"/>
                <a:cs typeface="Futura Std Medium"/>
                <a:sym typeface="Futura Std Medium"/>
              </a:defRPr>
            </a:pPr>
            <a:r>
              <a:t>Invece di esprimere due o tre concetti all’interno della stessa frase, è importante cercare di comunicarne uno alla volta.</a:t>
            </a:r>
            <a:br/>
            <a:endParaRPr/>
          </a:p>
          <a:p>
            <a:pPr marL="0" indent="0">
              <a:lnSpc>
                <a:spcPct val="90000"/>
              </a:lnSpc>
              <a:buSzTx/>
              <a:buNone/>
              <a:defRPr sz="24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r>
              <a:rPr>
                <a:solidFill>
                  <a:srgbClr val="FF0000"/>
                </a:solidFill>
                <a:latin typeface="Futura Std Bold"/>
                <a:ea typeface="Futura Std Bold"/>
                <a:cs typeface="Futura Std Bold"/>
                <a:sym typeface="Futura Std Bold"/>
              </a:rPr>
              <a:t>NO</a:t>
            </a:r>
            <a:r>
              <a:t> Giacomo, che conosco da tanti anni, è un caro amico che verrà a trovarmi a casa dei miei genitori in Umbria, dove Ed Sheeran ha deciso di vivere perché pensa che Londra sia troppo caotica. </a:t>
            </a:r>
            <a:br/>
            <a:endParaRPr/>
          </a:p>
          <a:p>
            <a:pPr marL="0" indent="0">
              <a:lnSpc>
                <a:spcPct val="90000"/>
              </a:lnSpc>
              <a:buSzTx/>
              <a:buNone/>
              <a:defRPr sz="24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r>
              <a:rPr>
                <a:solidFill>
                  <a:schemeClr val="accent1">
                    <a:satOff val="-3547"/>
                    <a:lumOff val="-10352"/>
                  </a:schemeClr>
                </a:solidFill>
                <a:latin typeface="Futura Std Bold"/>
                <a:ea typeface="Futura Std Bold"/>
                <a:cs typeface="Futura Std Bold"/>
                <a:sym typeface="Futura Std Bold"/>
              </a:rPr>
              <a:t>SI</a:t>
            </a:r>
            <a:r>
              <a:t> Giacomo è un mio caro amico. Lo conosco da tanti anni. Verrà a trovarmi a casa dei miei genitori. Essi vivono in Umbria, dove Ed Sheeran ha deciso di vivere, perché pensa che Londra sia troppo caotica.</a:t>
            </a: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pPr algn="l" defTabSz="886968">
              <a:defRPr sz="4656"/>
            </a:pPr>
            <a:r>
              <a:t>2. Preferisci frasi brevi</a:t>
            </a:r>
            <a:br/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lnSpc>
                <a:spcPct val="90000"/>
              </a:lnSpc>
              <a:buSzTx/>
              <a:buNone/>
              <a:defRPr sz="2400">
                <a:latin typeface="Futura Std Medium"/>
                <a:ea typeface="Futura Std Medium"/>
                <a:cs typeface="Futura Std Medium"/>
                <a:sym typeface="Futura Std Medium"/>
              </a:defRPr>
            </a:pPr>
            <a:r>
              <a:t>Solo un verbo per frase o al massimo due.</a:t>
            </a:r>
          </a:p>
          <a:p>
            <a:pPr marL="0" indent="0">
              <a:lnSpc>
                <a:spcPct val="90000"/>
              </a:lnSpc>
              <a:buSzTx/>
              <a:buNone/>
              <a:defRPr sz="24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r>
              <a:rPr>
                <a:solidFill>
                  <a:srgbClr val="FF0000"/>
                </a:solidFill>
                <a:latin typeface="Futura Std Bold"/>
                <a:ea typeface="Futura Std Bold"/>
                <a:cs typeface="Futura Std Bold"/>
                <a:sym typeface="Futura Std Bold"/>
              </a:rPr>
              <a:t>NO</a:t>
            </a:r>
            <a:r>
              <a:t> Dato che oggi ci sono 40°C, il Sindaco, dopo aver consultato il Consiglio, ha deciso di chiudere le scuole.</a:t>
            </a:r>
          </a:p>
          <a:p>
            <a:pPr marL="0" indent="0">
              <a:lnSpc>
                <a:spcPct val="90000"/>
              </a:lnSpc>
              <a:buSzTx/>
              <a:buNone/>
              <a:defRPr sz="24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r>
              <a:rPr>
                <a:solidFill>
                  <a:schemeClr val="accent1">
                    <a:satOff val="-3547"/>
                    <a:lumOff val="-10352"/>
                  </a:schemeClr>
                </a:solidFill>
                <a:latin typeface="Futura Std Bold"/>
                <a:ea typeface="Futura Std Bold"/>
                <a:cs typeface="Futura Std Bold"/>
                <a:sym typeface="Futura Std Bold"/>
              </a:rPr>
              <a:t>SI</a:t>
            </a:r>
            <a:r>
              <a:t> Oggi ci sono 40°C. Per questo motivo il Sindaco ha consultato il Consiglio e ha deciso di chiudere le scuole.</a:t>
            </a: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pPr algn="l" defTabSz="585215">
              <a:defRPr sz="3072"/>
            </a:pPr>
            <a:br/>
            <a:r>
              <a:t>3. Usa la punteggiatura </a:t>
            </a:r>
            <a:br/>
            <a:r>
              <a:t>solo per distinguere le frasi</a:t>
            </a:r>
          </a:p>
        </p:txBody>
      </p:sp>
      <p:sp>
        <p:nvSpPr>
          <p:cNvPr id="139" name="Shape 139"/>
          <p:cNvSpPr>
            <a:spLocks noGrp="1"/>
          </p:cNvSpPr>
          <p:nvPr>
            <p:ph type="body" idx="1"/>
          </p:nvPr>
        </p:nvSpPr>
        <p:spPr>
          <a:xfrm>
            <a:off x="838200" y="2172020"/>
            <a:ext cx="10515600" cy="4351339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0000"/>
              </a:lnSpc>
              <a:buSzTx/>
              <a:buNone/>
              <a:defRPr sz="24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r>
              <a:rPr i="1">
                <a:latin typeface="Futura Std Medium"/>
                <a:ea typeface="Futura Std Medium"/>
                <a:cs typeface="Futura Std Medium"/>
                <a:sym typeface="Futura Std Medium"/>
              </a:rPr>
              <a:t>Usare la punteggiatura solo quando è grammaticalmente necessaria. Evitare se il punto e virgola e i due punti</a:t>
            </a:r>
            <a:br/>
            <a:endParaRPr/>
          </a:p>
          <a:p>
            <a:pPr marL="0" indent="0">
              <a:lnSpc>
                <a:spcPct val="90000"/>
              </a:lnSpc>
              <a:buSzTx/>
              <a:buNone/>
              <a:defRPr sz="24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r>
              <a:rPr>
                <a:solidFill>
                  <a:srgbClr val="FF0000"/>
                </a:solidFill>
                <a:latin typeface="Futura Std Bold"/>
                <a:ea typeface="Futura Std Bold"/>
                <a:cs typeface="Futura Std Bold"/>
                <a:sym typeface="Futura Std Bold"/>
              </a:rPr>
              <a:t>NO</a:t>
            </a:r>
            <a:r>
              <a:t> Oggi, in Italia, la disoccupazione sta aumentando, i giovani stanno emigrando, il potere contrattuale diminuisce.</a:t>
            </a:r>
          </a:p>
          <a:p>
            <a:pPr marL="0" indent="0">
              <a:lnSpc>
                <a:spcPct val="90000"/>
              </a:lnSpc>
              <a:buSzTx/>
              <a:buNone/>
              <a:defRPr sz="24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r>
              <a:rPr>
                <a:solidFill>
                  <a:schemeClr val="accent1">
                    <a:satOff val="-3547"/>
                    <a:lumOff val="-10352"/>
                  </a:schemeClr>
                </a:solidFill>
                <a:latin typeface="Futura Std Bold"/>
                <a:ea typeface="Futura Std Bold"/>
                <a:cs typeface="Futura Std Bold"/>
                <a:sym typeface="Futura Std Bold"/>
              </a:rPr>
              <a:t>SI</a:t>
            </a:r>
            <a:r>
              <a:t> Oggi in Italia la disoccupazione sta aumentando. I giovani stanno emigrando. ll potere contrattuale diminuisce.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4080"/>
            </a:pPr>
            <a:r>
              <a:t>4. Usare la coerenza quando possibile</a:t>
            </a:r>
            <a:br/>
            <a:endParaRPr/>
          </a:p>
        </p:txBody>
      </p:sp>
      <p:sp>
        <p:nvSpPr>
          <p:cNvPr id="142" name="Shape 142"/>
          <p:cNvSpPr>
            <a:spLocks noGrp="1"/>
          </p:cNvSpPr>
          <p:nvPr>
            <p:ph type="body" idx="1"/>
          </p:nvPr>
        </p:nvSpPr>
        <p:spPr>
          <a:xfrm>
            <a:off x="9271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0000"/>
              </a:lnSpc>
              <a:buSzTx/>
              <a:buNone/>
              <a:defRPr sz="2400">
                <a:latin typeface="Futura Std Medium"/>
                <a:ea typeface="Futura Std Medium"/>
                <a:cs typeface="Futura Std Medium"/>
                <a:sym typeface="Futura Std Medium"/>
              </a:defRPr>
            </a:pPr>
            <a:r>
              <a:rPr dirty="0"/>
              <a:t>La </a:t>
            </a:r>
            <a:r>
              <a:rPr dirty="0" err="1"/>
              <a:t>coerenza</a:t>
            </a:r>
            <a:r>
              <a:rPr dirty="0"/>
              <a:t> è </a:t>
            </a:r>
            <a:r>
              <a:rPr dirty="0" err="1"/>
              <a:t>ciò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rende</a:t>
            </a:r>
            <a:r>
              <a:rPr dirty="0"/>
              <a:t> </a:t>
            </a:r>
            <a:r>
              <a:rPr dirty="0" err="1"/>
              <a:t>comprensibile</a:t>
            </a:r>
            <a:r>
              <a:rPr dirty="0"/>
              <a:t> un testo in </a:t>
            </a:r>
            <a:r>
              <a:rPr dirty="0" err="1"/>
              <a:t>generale</a:t>
            </a:r>
            <a:r>
              <a:rPr dirty="0"/>
              <a:t> e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rapporti</a:t>
            </a:r>
            <a:r>
              <a:rPr dirty="0"/>
              <a:t> </a:t>
            </a:r>
            <a:r>
              <a:rPr dirty="0" err="1"/>
              <a:t>tra</a:t>
            </a:r>
            <a:r>
              <a:rPr dirty="0"/>
              <a:t> le </a:t>
            </a:r>
            <a:r>
              <a:rPr dirty="0" err="1"/>
              <a:t>frasi</a:t>
            </a:r>
            <a:r>
              <a:rPr dirty="0"/>
              <a:t>.</a:t>
            </a:r>
          </a:p>
          <a:p>
            <a:pPr marL="0" indent="0">
              <a:lnSpc>
                <a:spcPct val="90000"/>
              </a:lnSpc>
              <a:buSzTx/>
              <a:buNone/>
              <a:defRPr sz="24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r>
              <a:rPr dirty="0">
                <a:solidFill>
                  <a:srgbClr val="FF0000"/>
                </a:solidFill>
                <a:latin typeface="Futura Std Bold"/>
                <a:ea typeface="Futura Std Bold"/>
                <a:cs typeface="Futura Std Bold"/>
                <a:sym typeface="Futura Std Bold"/>
              </a:rPr>
              <a:t>NO</a:t>
            </a:r>
            <a:r>
              <a:rPr dirty="0"/>
              <a:t> Le </a:t>
            </a:r>
            <a:r>
              <a:rPr dirty="0" err="1"/>
              <a:t>trascrizioni</a:t>
            </a:r>
            <a:r>
              <a:rPr dirty="0"/>
              <a:t> in tempo </a:t>
            </a:r>
            <a:r>
              <a:rPr dirty="0" err="1"/>
              <a:t>reale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fanno</a:t>
            </a:r>
            <a:r>
              <a:rPr dirty="0"/>
              <a:t> </a:t>
            </a:r>
            <a:r>
              <a:rPr dirty="0" err="1"/>
              <a:t>soprattutto</a:t>
            </a:r>
            <a:r>
              <a:rPr dirty="0"/>
              <a:t> con il respeaking. La </a:t>
            </a:r>
            <a:r>
              <a:rPr dirty="0" err="1"/>
              <a:t>stenotipia</a:t>
            </a:r>
            <a:r>
              <a:rPr dirty="0"/>
              <a:t> è </a:t>
            </a:r>
            <a:r>
              <a:rPr dirty="0" err="1"/>
              <a:t>costosa</a:t>
            </a:r>
            <a:r>
              <a:rPr dirty="0"/>
              <a:t>.</a:t>
            </a:r>
            <a:endParaRPr lang="it-IT" dirty="0"/>
          </a:p>
          <a:p>
            <a:pPr marL="0" indent="0">
              <a:lnSpc>
                <a:spcPct val="90000"/>
              </a:lnSpc>
              <a:buSzTx/>
              <a:buNone/>
              <a:defRPr sz="24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br>
              <a:rPr dirty="0"/>
            </a:br>
            <a:r>
              <a:rPr dirty="0">
                <a:solidFill>
                  <a:schemeClr val="accent1">
                    <a:satOff val="-3547"/>
                    <a:lumOff val="-10352"/>
                  </a:schemeClr>
                </a:solidFill>
                <a:latin typeface="Futura Std Bold"/>
                <a:ea typeface="Futura Std Bold"/>
                <a:cs typeface="Futura Std Bold"/>
                <a:sym typeface="Futura Std Bold"/>
              </a:rPr>
              <a:t>SI</a:t>
            </a:r>
            <a:r>
              <a:rPr dirty="0"/>
              <a:t> Le </a:t>
            </a:r>
            <a:r>
              <a:rPr dirty="0" err="1"/>
              <a:t>trascrizioni</a:t>
            </a:r>
            <a:r>
              <a:rPr dirty="0"/>
              <a:t> in tempo </a:t>
            </a:r>
            <a:r>
              <a:rPr dirty="0" err="1"/>
              <a:t>reale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fanno</a:t>
            </a:r>
            <a:r>
              <a:rPr dirty="0"/>
              <a:t> </a:t>
            </a:r>
            <a:r>
              <a:rPr dirty="0" err="1"/>
              <a:t>soprattutto</a:t>
            </a:r>
            <a:r>
              <a:rPr dirty="0"/>
              <a:t> con il respeaking, </a:t>
            </a:r>
            <a:r>
              <a:rPr dirty="0" err="1"/>
              <a:t>perché</a:t>
            </a:r>
            <a:r>
              <a:rPr dirty="0"/>
              <a:t> la </a:t>
            </a:r>
            <a:r>
              <a:rPr dirty="0" err="1"/>
              <a:t>stenotipia</a:t>
            </a:r>
            <a:r>
              <a:rPr dirty="0"/>
              <a:t> è </a:t>
            </a:r>
            <a:r>
              <a:rPr dirty="0" err="1"/>
              <a:t>costosa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/>
          </a:lstStyle>
          <a:p>
            <a:r>
              <a:t>5. Sintassi lineare</a:t>
            </a:r>
          </a:p>
        </p:txBody>
      </p:sp>
      <p:sp>
        <p:nvSpPr>
          <p:cNvPr id="145" name="Shape 14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lnSpc>
                <a:spcPct val="90000"/>
              </a:lnSpc>
              <a:buSzTx/>
              <a:buNone/>
              <a:defRPr sz="24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r>
              <a:rPr i="1">
                <a:latin typeface="Futura Std Medium"/>
                <a:ea typeface="Futura Std Medium"/>
                <a:cs typeface="Futura Std Medium"/>
                <a:sym typeface="Futura Std Medium"/>
              </a:rPr>
              <a:t>L’ordine sintattico più comune è </a:t>
            </a:r>
            <a:br>
              <a:rPr i="1">
                <a:latin typeface="Futura Std Medium"/>
                <a:ea typeface="Futura Std Medium"/>
                <a:cs typeface="Futura Std Medium"/>
                <a:sym typeface="Futura Std Medium"/>
              </a:rPr>
            </a:br>
            <a:r>
              <a:rPr i="1">
                <a:latin typeface="Futura Std Medium"/>
                <a:ea typeface="Futura Std Medium"/>
                <a:cs typeface="Futura Std Medium"/>
                <a:sym typeface="Futura Std Medium"/>
              </a:rPr>
              <a:t>SVO (Soggetto, Verbo, Oggetto). </a:t>
            </a:r>
            <a:br>
              <a:rPr i="1">
                <a:latin typeface="Futura Std Medium"/>
                <a:ea typeface="Futura Std Medium"/>
                <a:cs typeface="Futura Std Medium"/>
                <a:sym typeface="Futura Std Medium"/>
              </a:rPr>
            </a:br>
            <a:r>
              <a:rPr i="1">
                <a:latin typeface="Futura Std Medium"/>
                <a:ea typeface="Futura Std Medium"/>
                <a:cs typeface="Futura Std Medium"/>
                <a:sym typeface="Futura Std Medium"/>
              </a:rPr>
              <a:t>Se possibile, usare questo ordine sintattico per costruire le frasi. </a:t>
            </a:r>
            <a:br/>
            <a:endParaRPr/>
          </a:p>
          <a:p>
            <a:pPr marL="0" indent="0">
              <a:lnSpc>
                <a:spcPct val="90000"/>
              </a:lnSpc>
              <a:buSzTx/>
              <a:buNone/>
              <a:defRPr sz="24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r>
              <a:rPr>
                <a:solidFill>
                  <a:srgbClr val="FF0000"/>
                </a:solidFill>
                <a:latin typeface="Futura Std Bold"/>
                <a:ea typeface="Futura Std Bold"/>
                <a:cs typeface="Futura Std Bold"/>
                <a:sym typeface="Futura Std Bold"/>
              </a:rPr>
              <a:t>NO</a:t>
            </a:r>
            <a:r>
              <a:t> La pizza, con John, l’ho mangiata a Londra.  </a:t>
            </a:r>
            <a:br/>
            <a:endParaRPr/>
          </a:p>
          <a:p>
            <a:pPr marL="0" indent="0">
              <a:lnSpc>
                <a:spcPct val="90000"/>
              </a:lnSpc>
              <a:buSzTx/>
              <a:buNone/>
              <a:defRPr sz="24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r>
              <a:rPr>
                <a:solidFill>
                  <a:schemeClr val="accent1">
                    <a:satOff val="-3547"/>
                    <a:lumOff val="-10352"/>
                  </a:schemeClr>
                </a:solidFill>
                <a:latin typeface="Futura Std Bold"/>
                <a:ea typeface="Futura Std Bold"/>
                <a:cs typeface="Futura Std Bold"/>
                <a:sym typeface="Futura Std Bold"/>
              </a:rPr>
              <a:t>SI</a:t>
            </a:r>
            <a:r>
              <a:t> A Londra ho mangiato la pizza con John.</a:t>
            </a:r>
            <a:br/>
            <a:endParaRPr/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/>
          </a:lstStyle>
          <a:p>
            <a:r>
              <a:t>6. Forma attiva</a:t>
            </a:r>
          </a:p>
        </p:txBody>
      </p:sp>
      <p:sp>
        <p:nvSpPr>
          <p:cNvPr id="148" name="Shape 14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lnSpc>
                <a:spcPct val="90000"/>
              </a:lnSpc>
              <a:buSzTx/>
              <a:buNone/>
              <a:defRPr sz="24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r>
              <a:t>Per maggiore chiarezza, è preferibile chiarire chi fa cosa con l’uso della forma attiva</a:t>
            </a:r>
          </a:p>
          <a:p>
            <a:pPr marL="0" indent="0">
              <a:lnSpc>
                <a:spcPct val="90000"/>
              </a:lnSpc>
              <a:buSzTx/>
              <a:buNone/>
              <a:defRPr sz="24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endParaRPr/>
          </a:p>
          <a:p>
            <a:pPr marL="0" indent="0">
              <a:lnSpc>
                <a:spcPct val="90000"/>
              </a:lnSpc>
              <a:buSzTx/>
              <a:buNone/>
              <a:defRPr sz="24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r>
              <a:rPr>
                <a:solidFill>
                  <a:srgbClr val="FF0000"/>
                </a:solidFill>
                <a:latin typeface="Futura Std Bold"/>
                <a:ea typeface="Futura Std Bold"/>
                <a:cs typeface="Futura Std Bold"/>
                <a:sym typeface="Futura Std Bold"/>
              </a:rPr>
              <a:t>NO</a:t>
            </a:r>
            <a:r>
              <a:t> Nel Plain Italian la forma attiva è preferibile.</a:t>
            </a:r>
            <a:br/>
            <a:endParaRPr/>
          </a:p>
          <a:p>
            <a:pPr marL="0" indent="0">
              <a:lnSpc>
                <a:spcPct val="90000"/>
              </a:lnSpc>
              <a:buSzTx/>
              <a:buNone/>
              <a:defRPr sz="24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r>
              <a:rPr>
                <a:solidFill>
                  <a:schemeClr val="accent1">
                    <a:satOff val="-3547"/>
                    <a:lumOff val="-10352"/>
                  </a:schemeClr>
                </a:solidFill>
                <a:latin typeface="Futura Std Bold"/>
                <a:ea typeface="Futura Std Bold"/>
                <a:cs typeface="Futura Std Bold"/>
                <a:sym typeface="Futura Std Bold"/>
              </a:rPr>
              <a:t>SI</a:t>
            </a:r>
            <a:r>
              <a:t> Nel Plain Italian dobbiamo preferire la forma attiva.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Norme aggiuntive</a:t>
            </a:r>
          </a:p>
        </p:txBody>
      </p:sp>
      <p:sp>
        <p:nvSpPr>
          <p:cNvPr id="151" name="Shape 15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lnSpc>
                <a:spcPct val="90000"/>
              </a:lnSpc>
              <a:buSzTx/>
              <a:buNone/>
              <a:defRPr sz="2400" i="0">
                <a:latin typeface="Futura Std Medium"/>
                <a:ea typeface="Futura Std Medium"/>
                <a:cs typeface="Futura Std Medium"/>
                <a:sym typeface="Futura Std Medium"/>
              </a:defRPr>
            </a:pPr>
            <a:r>
              <a:t>Altri accorgimenti</a:t>
            </a:r>
          </a:p>
          <a:p>
            <a:pPr marL="0" indent="0">
              <a:lnSpc>
                <a:spcPct val="90000"/>
              </a:lnSpc>
              <a:buSzTx/>
              <a:buNone/>
              <a:defRPr sz="2400" i="0">
                <a:latin typeface="Futura Std Medium"/>
                <a:ea typeface="Futura Std Medium"/>
                <a:cs typeface="Futura Std Medium"/>
                <a:sym typeface="Futura Std Medium"/>
              </a:defRPr>
            </a:pPr>
            <a:r>
              <a:t>Preferire le parole brevi</a:t>
            </a:r>
          </a:p>
          <a:p>
            <a:pPr marL="0" indent="0">
              <a:lnSpc>
                <a:spcPct val="90000"/>
              </a:lnSpc>
              <a:buSzTx/>
              <a:buNone/>
              <a:defRPr sz="2400" i="0">
                <a:latin typeface="Futura Std Medium"/>
                <a:ea typeface="Futura Std Medium"/>
                <a:cs typeface="Futura Std Medium"/>
                <a:sym typeface="Futura Std Medium"/>
              </a:defRPr>
            </a:pPr>
            <a:r>
              <a:t>Preferire le frasi brevi e coordinate piuttosto che le subordinazioni</a:t>
            </a:r>
          </a:p>
          <a:p>
            <a:pPr marL="0" indent="0">
              <a:lnSpc>
                <a:spcPct val="90000"/>
              </a:lnSpc>
              <a:buSzTx/>
              <a:buNone/>
              <a:defRPr sz="2400" i="0">
                <a:latin typeface="Futura Std Medium"/>
                <a:ea typeface="Futura Std Medium"/>
                <a:cs typeface="Futura Std Medium"/>
                <a:sym typeface="Futura Std Medium"/>
              </a:defRPr>
            </a:pPr>
            <a:r>
              <a:t>Usare il presente invece del futuro</a:t>
            </a:r>
          </a:p>
          <a:p>
            <a:pPr marL="0" indent="0">
              <a:lnSpc>
                <a:spcPct val="90000"/>
              </a:lnSpc>
              <a:buSzTx/>
              <a:buNone/>
              <a:defRPr sz="2400" i="0">
                <a:latin typeface="Futura Std Medium"/>
                <a:ea typeface="Futura Std Medium"/>
                <a:cs typeface="Futura Std Medium"/>
                <a:sym typeface="Futura Std Medium"/>
              </a:defRPr>
            </a:pPr>
            <a:r>
              <a:t>Usare il passato prossimo invece del passato remoto</a:t>
            </a:r>
          </a:p>
          <a:p>
            <a:pPr marL="0" indent="0">
              <a:lnSpc>
                <a:spcPct val="90000"/>
              </a:lnSpc>
              <a:buSzTx/>
              <a:buNone/>
              <a:defRPr sz="2400" i="0">
                <a:latin typeface="Futura Std Medium"/>
                <a:ea typeface="Futura Std Medium"/>
                <a:cs typeface="Futura Std Medium"/>
                <a:sym typeface="Futura Std Medium"/>
              </a:defRPr>
            </a:pPr>
            <a:r>
              <a:t>Evitare gli incisi</a:t>
            </a:r>
          </a:p>
          <a:p>
            <a:pPr marL="0" indent="0">
              <a:lnSpc>
                <a:spcPct val="90000"/>
              </a:lnSpc>
              <a:buSzTx/>
              <a:buNone/>
              <a:defRPr sz="2400" i="0">
                <a:latin typeface="Futura Std Medium"/>
                <a:ea typeface="Futura Std Medium"/>
                <a:cs typeface="Futura Std Medium"/>
                <a:sym typeface="Futura Std Medium"/>
              </a:defRPr>
            </a:pPr>
            <a:r>
              <a:t>Usare frasi affermative invece che negative</a:t>
            </a:r>
          </a:p>
          <a:p>
            <a:pPr marL="0" indent="0">
              <a:lnSpc>
                <a:spcPct val="90000"/>
              </a:lnSpc>
              <a:buSzTx/>
              <a:buNone/>
              <a:defRPr sz="2400" i="0">
                <a:latin typeface="Futura Std Medium"/>
                <a:ea typeface="Futura Std Medium"/>
                <a:cs typeface="Futura Std Medium"/>
                <a:sym typeface="Futura Std Medium"/>
              </a:defRPr>
            </a:pPr>
            <a:r>
              <a:t>Eliminare le informazioni superflue</a:t>
            </a: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Modelli di facilitazione testuale</a:t>
            </a:r>
          </a:p>
        </p:txBody>
      </p:sp>
      <p:sp>
        <p:nvSpPr>
          <p:cNvPr id="154" name="Shape 154"/>
          <p:cNvSpPr>
            <a:spLocks noGrp="1"/>
          </p:cNvSpPr>
          <p:nvPr>
            <p:ph type="body" idx="1"/>
          </p:nvPr>
        </p:nvSpPr>
        <p:spPr>
          <a:xfrm>
            <a:off x="838200" y="1666623"/>
            <a:ext cx="10515600" cy="48660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SzTx/>
              <a:buNone/>
              <a:defRPr sz="2400">
                <a:latin typeface="Futura Std Medium"/>
                <a:ea typeface="Futura Std Medium"/>
                <a:cs typeface="Futura Std Medium"/>
                <a:sym typeface="Futura Std Medium"/>
              </a:defRPr>
            </a:pPr>
            <a:r>
              <a:t>Qui di seguito alcuni esempi tratti da recenti contenuti espositivi</a:t>
            </a:r>
            <a:br/>
            <a:r>
              <a:t>della mostra alle OGR sull’ Arte Povera</a:t>
            </a:r>
          </a:p>
          <a:p>
            <a:pPr marL="0" indent="0">
              <a:lnSpc>
                <a:spcPct val="90000"/>
              </a:lnSpc>
              <a:buSzTx/>
              <a:buNone/>
              <a:defRPr sz="24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endParaRPr/>
          </a:p>
          <a:p>
            <a:pPr marL="0" indent="0">
              <a:lnSpc>
                <a:spcPct val="90000"/>
              </a:lnSpc>
              <a:buSzTx/>
              <a:buNone/>
              <a:defRPr sz="24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r>
              <a:rPr>
                <a:solidFill>
                  <a:srgbClr val="FF0000"/>
                </a:solidFill>
                <a:latin typeface="Futura Std Bold"/>
                <a:ea typeface="Futura Std Bold"/>
                <a:cs typeface="Futura Std Bold"/>
                <a:sym typeface="Futura Std Bold"/>
              </a:rPr>
              <a:t>NO</a:t>
            </a:r>
            <a:r>
              <a:t> (Giuseppe Penone)</a:t>
            </a:r>
            <a:br/>
            <a:r>
              <a:t>Cresciuto a Garessio, cittadina delle Alpi Marittime piemontesi, l'artista sperimenta direttamente tali relazioni sia osservando il paesaggio rurale e i cambiamenti impressi dall'agricoltura, sia attraverso azioni performative che conduce nelle zone boschive limitrofe.</a:t>
            </a:r>
          </a:p>
          <a:p>
            <a:pPr marL="0" indent="0">
              <a:lnSpc>
                <a:spcPct val="90000"/>
              </a:lnSpc>
              <a:buSzTx/>
              <a:buNone/>
              <a:defRPr sz="24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br/>
            <a:r>
              <a:rPr>
                <a:solidFill>
                  <a:schemeClr val="accent1">
                    <a:satOff val="-3547"/>
                    <a:lumOff val="-10352"/>
                  </a:schemeClr>
                </a:solidFill>
                <a:latin typeface="Futura Std Bold"/>
                <a:ea typeface="Futura Std Bold"/>
                <a:cs typeface="Futura Std Bold"/>
                <a:sym typeface="Futura Std Bold"/>
              </a:rPr>
              <a:t>SI</a:t>
            </a:r>
            <a:r>
              <a:t> L’artista è cresciuto a Garessio, cittadina delle Alpi Marittime. Sperimenta le relazioni tra natura e azioni dell’uomo. Osserva il paesaggio rurale e i cambiamenti impressi dall'agricoltura. Nelle zone boschive conduce azioni performative. </a:t>
            </a: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/>
          </p:cNvSpPr>
          <p:nvPr>
            <p:ph type="body" idx="1"/>
          </p:nvPr>
        </p:nvSpPr>
        <p:spPr>
          <a:xfrm>
            <a:off x="838200" y="644313"/>
            <a:ext cx="10515600" cy="67063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SzTx/>
              <a:buNone/>
              <a:defRPr sz="21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r>
              <a:rPr i="1" dirty="0">
                <a:latin typeface="Futura Std Medium"/>
                <a:ea typeface="Futura Std Medium"/>
                <a:cs typeface="Futura Std Medium"/>
                <a:sym typeface="Futura Std Medium"/>
              </a:rPr>
              <a:t>Nella </a:t>
            </a:r>
            <a:r>
              <a:rPr i="1" dirty="0" err="1">
                <a:latin typeface="Futura Std Medium"/>
                <a:ea typeface="Futura Std Medium"/>
                <a:cs typeface="Futura Std Medium"/>
                <a:sym typeface="Futura Std Medium"/>
              </a:rPr>
              <a:t>stessa</a:t>
            </a:r>
            <a:r>
              <a:rPr i="1" dirty="0">
                <a:latin typeface="Futura Std Medium"/>
                <a:ea typeface="Futura Std Medium"/>
                <a:cs typeface="Futura Std Medium"/>
                <a:sym typeface="Futura Std Medium"/>
              </a:rPr>
              <a:t> </a:t>
            </a:r>
            <a:r>
              <a:rPr i="1" dirty="0" err="1">
                <a:latin typeface="Futura Std Medium"/>
                <a:ea typeface="Futura Std Medium"/>
                <a:cs typeface="Futura Std Medium"/>
                <a:sym typeface="Futura Std Medium"/>
              </a:rPr>
              <a:t>mostra</a:t>
            </a:r>
            <a:r>
              <a:rPr i="1" dirty="0">
                <a:latin typeface="Futura Std Medium"/>
                <a:ea typeface="Futura Std Medium"/>
                <a:cs typeface="Futura Std Medium"/>
                <a:sym typeface="Futura Std Medium"/>
              </a:rPr>
              <a:t> (Marisa Merz)</a:t>
            </a:r>
            <a:br>
              <a:rPr dirty="0"/>
            </a:br>
            <a:br>
              <a:rPr dirty="0"/>
            </a:br>
            <a:r>
              <a:rPr dirty="0">
                <a:solidFill>
                  <a:srgbClr val="FF0000"/>
                </a:solidFill>
                <a:latin typeface="Futura Std Bold"/>
                <a:ea typeface="Futura Std Bold"/>
                <a:cs typeface="Futura Std Bold"/>
                <a:sym typeface="Futura Std Bold"/>
              </a:rPr>
              <a:t>NO</a:t>
            </a:r>
            <a:r>
              <a:rPr dirty="0"/>
              <a:t> </a:t>
            </a:r>
            <a:r>
              <a:rPr dirty="0" err="1"/>
              <a:t>Spesso</a:t>
            </a:r>
            <a:r>
              <a:rPr dirty="0"/>
              <a:t> </a:t>
            </a:r>
            <a:r>
              <a:rPr dirty="0" err="1"/>
              <a:t>prive</a:t>
            </a:r>
            <a:r>
              <a:rPr dirty="0"/>
              <a:t> di </a:t>
            </a:r>
            <a:r>
              <a:rPr dirty="0" err="1"/>
              <a:t>titolo</a:t>
            </a:r>
            <a:r>
              <a:rPr dirty="0"/>
              <a:t> e di data, le </a:t>
            </a:r>
            <a:r>
              <a:rPr dirty="0" err="1"/>
              <a:t>opere</a:t>
            </a:r>
            <a:r>
              <a:rPr dirty="0"/>
              <a:t> di Marisa Merz </a:t>
            </a:r>
            <a:r>
              <a:rPr dirty="0" err="1"/>
              <a:t>inizialmente</a:t>
            </a:r>
            <a:r>
              <a:rPr dirty="0"/>
              <a:t> </a:t>
            </a:r>
            <a:r>
              <a:rPr dirty="0" err="1"/>
              <a:t>nascono</a:t>
            </a:r>
            <a:r>
              <a:rPr dirty="0"/>
              <a:t> </a:t>
            </a:r>
            <a:r>
              <a:rPr dirty="0" err="1"/>
              <a:t>nell'ambito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sfera</a:t>
            </a:r>
            <a:r>
              <a:rPr dirty="0"/>
              <a:t> domestica, </a:t>
            </a:r>
            <a:r>
              <a:rPr dirty="0" err="1"/>
              <a:t>mantenendone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caratteri</a:t>
            </a:r>
            <a:r>
              <a:rPr dirty="0"/>
              <a:t> di </a:t>
            </a:r>
            <a:r>
              <a:rPr dirty="0" err="1"/>
              <a:t>delicata</a:t>
            </a:r>
            <a:r>
              <a:rPr dirty="0"/>
              <a:t> e fragile </a:t>
            </a:r>
            <a:r>
              <a:rPr dirty="0" err="1"/>
              <a:t>manualità</a:t>
            </a:r>
            <a:r>
              <a:rPr dirty="0"/>
              <a:t>.</a:t>
            </a:r>
            <a:br>
              <a:rPr dirty="0"/>
            </a:br>
            <a:br>
              <a:rPr dirty="0"/>
            </a:br>
            <a:r>
              <a:rPr dirty="0">
                <a:solidFill>
                  <a:schemeClr val="accent1">
                    <a:satOff val="-3547"/>
                    <a:lumOff val="-10352"/>
                  </a:schemeClr>
                </a:solidFill>
                <a:latin typeface="Futura Std Bold"/>
                <a:ea typeface="Futura Std Bold"/>
                <a:cs typeface="Futura Std Bold"/>
                <a:sym typeface="Futura Std Bold"/>
              </a:rPr>
              <a:t>SI</a:t>
            </a:r>
            <a:r>
              <a:rPr dirty="0"/>
              <a:t> I </a:t>
            </a:r>
            <a:r>
              <a:rPr dirty="0" err="1"/>
              <a:t>lavori</a:t>
            </a:r>
            <a:r>
              <a:rPr dirty="0"/>
              <a:t> di Marisa Merz </a:t>
            </a:r>
            <a:r>
              <a:rPr dirty="0" err="1"/>
              <a:t>sono</a:t>
            </a:r>
            <a:r>
              <a:rPr dirty="0"/>
              <a:t> </a:t>
            </a:r>
            <a:r>
              <a:rPr dirty="0" err="1"/>
              <a:t>spesso</a:t>
            </a:r>
            <a:r>
              <a:rPr dirty="0"/>
              <a:t> senza </a:t>
            </a:r>
            <a:r>
              <a:rPr dirty="0" err="1"/>
              <a:t>titolo</a:t>
            </a:r>
            <a:r>
              <a:rPr dirty="0"/>
              <a:t> e senza data. </a:t>
            </a:r>
            <a:br>
              <a:rPr dirty="0"/>
            </a:br>
            <a:r>
              <a:rPr dirty="0" err="1"/>
              <a:t>Nascono</a:t>
            </a:r>
            <a:r>
              <a:rPr dirty="0"/>
              <a:t> in </a:t>
            </a:r>
            <a:r>
              <a:rPr dirty="0" err="1"/>
              <a:t>ambito</a:t>
            </a:r>
            <a:r>
              <a:rPr dirty="0"/>
              <a:t> </a:t>
            </a:r>
            <a:r>
              <a:rPr dirty="0" err="1"/>
              <a:t>domestico</a:t>
            </a:r>
            <a:r>
              <a:rPr dirty="0"/>
              <a:t> e </a:t>
            </a:r>
            <a:r>
              <a:rPr dirty="0" err="1"/>
              <a:t>mantengono</a:t>
            </a:r>
            <a:r>
              <a:rPr dirty="0"/>
              <a:t> le </a:t>
            </a:r>
            <a:r>
              <a:rPr dirty="0" err="1"/>
              <a:t>caratteristiche</a:t>
            </a:r>
            <a:r>
              <a:rPr dirty="0"/>
              <a:t> di </a:t>
            </a:r>
            <a:r>
              <a:rPr dirty="0" err="1"/>
              <a:t>delicatezza</a:t>
            </a:r>
            <a:r>
              <a:rPr dirty="0"/>
              <a:t> e </a:t>
            </a:r>
            <a:r>
              <a:rPr dirty="0" err="1"/>
              <a:t>manualità</a:t>
            </a:r>
            <a:r>
              <a:rPr dirty="0"/>
              <a:t>.</a:t>
            </a:r>
          </a:p>
          <a:p>
            <a:pPr marL="0" indent="0">
              <a:lnSpc>
                <a:spcPct val="90000"/>
              </a:lnSpc>
              <a:spcBef>
                <a:spcPts val="2000"/>
              </a:spcBef>
              <a:buSzTx/>
              <a:buNone/>
              <a:defRPr sz="21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r>
              <a:rPr dirty="0"/>
              <a:t>Nuovo </a:t>
            </a:r>
            <a:r>
              <a:rPr dirty="0" err="1"/>
              <a:t>allestimento</a:t>
            </a:r>
            <a:r>
              <a:rPr dirty="0"/>
              <a:t> </a:t>
            </a:r>
            <a:r>
              <a:rPr dirty="0" err="1"/>
              <a:t>permanente</a:t>
            </a:r>
            <a:r>
              <a:rPr dirty="0"/>
              <a:t> del Museo di </a:t>
            </a:r>
            <a:r>
              <a:rPr dirty="0" err="1"/>
              <a:t>Antichità</a:t>
            </a:r>
            <a:r>
              <a:rPr dirty="0"/>
              <a:t>/ Palazzo Reale</a:t>
            </a:r>
          </a:p>
          <a:p>
            <a:pPr marL="0" indent="0">
              <a:lnSpc>
                <a:spcPct val="90000"/>
              </a:lnSpc>
              <a:spcBef>
                <a:spcPts val="2000"/>
              </a:spcBef>
              <a:buSzTx/>
              <a:buNone/>
              <a:defRPr sz="21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r>
              <a:rPr dirty="0">
                <a:solidFill>
                  <a:srgbClr val="FF0000"/>
                </a:solidFill>
                <a:latin typeface="Futura Std Bold"/>
                <a:ea typeface="Futura Std Bold"/>
                <a:cs typeface="Futura Std Bold"/>
                <a:sym typeface="Futura Std Bold"/>
              </a:rPr>
              <a:t>NO</a:t>
            </a:r>
            <a:r>
              <a:rPr dirty="0"/>
              <a:t> La </a:t>
            </a:r>
            <a:r>
              <a:rPr dirty="0" err="1"/>
              <a:t>storia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raccolte</a:t>
            </a:r>
            <a:r>
              <a:rPr dirty="0"/>
              <a:t> di </a:t>
            </a:r>
            <a:r>
              <a:rPr dirty="0" err="1"/>
              <a:t>antichità</a:t>
            </a:r>
            <a:r>
              <a:rPr dirty="0"/>
              <a:t> dei </a:t>
            </a:r>
            <a:r>
              <a:rPr dirty="0" err="1"/>
              <a:t>Musei</a:t>
            </a:r>
            <a:r>
              <a:rPr dirty="0"/>
              <a:t> </a:t>
            </a:r>
            <a:r>
              <a:rPr dirty="0" err="1"/>
              <a:t>Reali</a:t>
            </a:r>
            <a:r>
              <a:rPr dirty="0"/>
              <a:t> </a:t>
            </a:r>
            <a:r>
              <a:rPr dirty="0" err="1"/>
              <a:t>inizia</a:t>
            </a:r>
            <a:r>
              <a:rPr dirty="0"/>
              <a:t> </a:t>
            </a:r>
            <a:r>
              <a:rPr dirty="0" err="1"/>
              <a:t>nella</a:t>
            </a:r>
            <a:r>
              <a:rPr dirty="0"/>
              <a:t> </a:t>
            </a:r>
            <a:r>
              <a:rPr dirty="0" err="1"/>
              <a:t>seconda</a:t>
            </a:r>
            <a:r>
              <a:rPr dirty="0"/>
              <a:t> </a:t>
            </a:r>
            <a:r>
              <a:rPr dirty="0" err="1"/>
              <a:t>metà</a:t>
            </a:r>
            <a:r>
              <a:rPr dirty="0"/>
              <a:t> del Cinquecento, </a:t>
            </a:r>
            <a:r>
              <a:rPr dirty="0" err="1"/>
              <a:t>quando</a:t>
            </a:r>
            <a:r>
              <a:rPr dirty="0"/>
              <a:t> il </a:t>
            </a:r>
            <a:r>
              <a:rPr dirty="0" err="1"/>
              <a:t>ducato</a:t>
            </a:r>
            <a:r>
              <a:rPr dirty="0"/>
              <a:t> di Savoia </a:t>
            </a:r>
            <a:r>
              <a:rPr dirty="0" err="1"/>
              <a:t>comincia</a:t>
            </a:r>
            <a:r>
              <a:rPr dirty="0"/>
              <a:t> a </a:t>
            </a:r>
            <a:r>
              <a:rPr dirty="0" err="1"/>
              <a:t>imporsi</a:t>
            </a:r>
            <a:r>
              <a:rPr dirty="0"/>
              <a:t> </a:t>
            </a:r>
            <a:r>
              <a:rPr dirty="0" err="1"/>
              <a:t>sulla</a:t>
            </a:r>
            <a:r>
              <a:rPr dirty="0"/>
              <a:t> scena </a:t>
            </a:r>
            <a:r>
              <a:rPr dirty="0" err="1"/>
              <a:t>europea</a:t>
            </a:r>
            <a:r>
              <a:rPr dirty="0"/>
              <a:t> e le </a:t>
            </a:r>
            <a:r>
              <a:rPr dirty="0" err="1"/>
              <a:t>collezioni</a:t>
            </a:r>
            <a:r>
              <a:rPr dirty="0"/>
              <a:t> </a:t>
            </a:r>
            <a:r>
              <a:rPr dirty="0" err="1"/>
              <a:t>dinastiche</a:t>
            </a:r>
            <a:r>
              <a:rPr dirty="0"/>
              <a:t> </a:t>
            </a:r>
            <a:r>
              <a:rPr dirty="0" err="1"/>
              <a:t>contribuiscono</a:t>
            </a:r>
            <a:r>
              <a:rPr dirty="0"/>
              <a:t> a </a:t>
            </a:r>
            <a:r>
              <a:rPr dirty="0" err="1"/>
              <a:t>valorizzare</a:t>
            </a:r>
            <a:r>
              <a:rPr dirty="0"/>
              <a:t> </a:t>
            </a:r>
            <a:r>
              <a:rPr dirty="0" err="1"/>
              <a:t>l’immagine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casata</a:t>
            </a:r>
            <a:r>
              <a:rPr dirty="0"/>
              <a:t>.</a:t>
            </a:r>
          </a:p>
          <a:p>
            <a:pPr marL="0" indent="0">
              <a:lnSpc>
                <a:spcPct val="90000"/>
              </a:lnSpc>
              <a:buSzTx/>
              <a:buNone/>
              <a:defRPr sz="21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r>
              <a:rPr dirty="0">
                <a:solidFill>
                  <a:schemeClr val="accent1">
                    <a:satOff val="-3547"/>
                    <a:lumOff val="-10352"/>
                  </a:schemeClr>
                </a:solidFill>
                <a:latin typeface="Futura Std Bold"/>
                <a:ea typeface="Futura Std Bold"/>
                <a:cs typeface="Futura Std Bold"/>
                <a:sym typeface="Futura Std Bold"/>
              </a:rPr>
              <a:t>SI</a:t>
            </a:r>
            <a:r>
              <a:rPr dirty="0"/>
              <a:t> La </a:t>
            </a:r>
            <a:r>
              <a:rPr dirty="0" err="1"/>
              <a:t>storia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raccolte</a:t>
            </a:r>
            <a:r>
              <a:rPr dirty="0"/>
              <a:t> di </a:t>
            </a:r>
            <a:r>
              <a:rPr dirty="0" err="1"/>
              <a:t>antichità</a:t>
            </a:r>
            <a:r>
              <a:rPr dirty="0"/>
              <a:t> dei </a:t>
            </a:r>
            <a:r>
              <a:rPr dirty="0" err="1"/>
              <a:t>Musei</a:t>
            </a:r>
            <a:r>
              <a:rPr dirty="0"/>
              <a:t> </a:t>
            </a:r>
            <a:r>
              <a:rPr dirty="0" err="1"/>
              <a:t>Reali</a:t>
            </a:r>
            <a:r>
              <a:rPr dirty="0"/>
              <a:t> </a:t>
            </a:r>
            <a:r>
              <a:rPr dirty="0" err="1"/>
              <a:t>inizia</a:t>
            </a:r>
            <a:r>
              <a:rPr dirty="0"/>
              <a:t> </a:t>
            </a:r>
            <a:r>
              <a:rPr dirty="0" err="1"/>
              <a:t>nella</a:t>
            </a:r>
            <a:r>
              <a:rPr dirty="0"/>
              <a:t> </a:t>
            </a:r>
            <a:r>
              <a:rPr dirty="0" err="1"/>
              <a:t>seconda</a:t>
            </a:r>
            <a:r>
              <a:rPr dirty="0"/>
              <a:t> </a:t>
            </a:r>
            <a:r>
              <a:rPr dirty="0" err="1"/>
              <a:t>metà</a:t>
            </a:r>
            <a:r>
              <a:rPr dirty="0"/>
              <a:t> del Cinquecento. </a:t>
            </a:r>
            <a:br>
              <a:rPr dirty="0"/>
            </a:br>
            <a:r>
              <a:rPr dirty="0"/>
              <a:t>In </a:t>
            </a:r>
            <a:r>
              <a:rPr dirty="0" err="1"/>
              <a:t>quel</a:t>
            </a:r>
            <a:r>
              <a:rPr dirty="0"/>
              <a:t> </a:t>
            </a:r>
            <a:r>
              <a:rPr dirty="0" err="1"/>
              <a:t>periodo</a:t>
            </a:r>
            <a:r>
              <a:rPr dirty="0"/>
              <a:t> il </a:t>
            </a:r>
            <a:r>
              <a:rPr dirty="0" err="1"/>
              <a:t>ducato</a:t>
            </a:r>
            <a:r>
              <a:rPr dirty="0"/>
              <a:t> di Savoia </a:t>
            </a:r>
            <a:r>
              <a:rPr dirty="0" err="1"/>
              <a:t>comincia</a:t>
            </a:r>
            <a:r>
              <a:rPr dirty="0"/>
              <a:t> a </a:t>
            </a:r>
            <a:r>
              <a:rPr dirty="0" err="1"/>
              <a:t>imporsi</a:t>
            </a:r>
            <a:r>
              <a:rPr dirty="0"/>
              <a:t> </a:t>
            </a:r>
            <a:r>
              <a:rPr dirty="0" err="1"/>
              <a:t>sulla</a:t>
            </a:r>
            <a:r>
              <a:rPr dirty="0"/>
              <a:t> scena </a:t>
            </a:r>
            <a:r>
              <a:rPr dirty="0" err="1"/>
              <a:t>europea</a:t>
            </a:r>
            <a:r>
              <a:rPr dirty="0"/>
              <a:t>. </a:t>
            </a:r>
            <a:br>
              <a:rPr dirty="0"/>
            </a:br>
            <a:r>
              <a:rPr dirty="0" err="1"/>
              <a:t>Anche</a:t>
            </a:r>
            <a:r>
              <a:rPr dirty="0"/>
              <a:t> le </a:t>
            </a:r>
            <a:r>
              <a:rPr dirty="0" err="1"/>
              <a:t>collezioni</a:t>
            </a:r>
            <a:r>
              <a:rPr dirty="0"/>
              <a:t> </a:t>
            </a:r>
            <a:r>
              <a:rPr dirty="0" err="1"/>
              <a:t>dinastiche</a:t>
            </a:r>
            <a:r>
              <a:rPr dirty="0"/>
              <a:t> </a:t>
            </a:r>
            <a:r>
              <a:rPr dirty="0" err="1"/>
              <a:t>valorizzano</a:t>
            </a:r>
            <a:r>
              <a:rPr dirty="0"/>
              <a:t> </a:t>
            </a:r>
            <a:r>
              <a:rPr dirty="0" err="1"/>
              <a:t>l’immagine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casata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77ED9C-CB15-17E8-8347-D96158DE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L’esperienza del Teatro Stabile di Torino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72472FD-924C-8407-6B91-201773DA8A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i="0" dirty="0"/>
              <a:t>Prima di terminare il link del modello costruito dal Teatro Stabile di Torino. </a:t>
            </a:r>
            <a:br>
              <a:rPr lang="it-IT" i="0" dirty="0"/>
            </a:br>
            <a:endParaRPr lang="it-IT" i="0" dirty="0"/>
          </a:p>
          <a:p>
            <a:pPr marL="0" indent="0" algn="ctr">
              <a:buNone/>
            </a:pPr>
            <a:r>
              <a:rPr lang="it-IT" b="1" i="0" dirty="0"/>
              <a:t>L’accessibilità dal sito alla sala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b="1" dirty="0"/>
              <a:t>https://www.teatrostabiletorino.it/cartellone/dante-tra-le-fiamme-e-le-stelle/</a:t>
            </a:r>
          </a:p>
        </p:txBody>
      </p:sp>
    </p:spTree>
    <p:extLst>
      <p:ext uri="{BB962C8B-B14F-4D97-AF65-F5344CB8AC3E}">
        <p14:creationId xmlns:p14="http://schemas.microsoft.com/office/powerpoint/2010/main" val="152238236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im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7734" y="1976545"/>
            <a:ext cx="5896531" cy="290490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/>
          </p:cNvSpPr>
          <p:nvPr>
            <p:ph type="body" sz="quarter" idx="1"/>
          </p:nvPr>
        </p:nvSpPr>
        <p:spPr>
          <a:xfrm>
            <a:off x="838200" y="1673549"/>
            <a:ext cx="10515600" cy="1431821"/>
          </a:xfrm>
          <a:prstGeom prst="rect">
            <a:avLst/>
          </a:prstGeom>
        </p:spPr>
        <p:txBody>
          <a:bodyPr/>
          <a:lstStyle/>
          <a:p>
            <a:pPr marL="0" indent="0" algn="ctr">
              <a:lnSpc>
                <a:spcPct val="90000"/>
              </a:lnSpc>
              <a:spcBef>
                <a:spcPts val="0"/>
              </a:spcBef>
              <a:buSzTx/>
              <a:buNone/>
              <a:defRPr sz="4800" i="0"/>
            </a:pPr>
            <a:r>
              <a:t>Buon lavoro!</a:t>
            </a:r>
            <a:br/>
            <a:r>
              <a:t>Grazie per la vostra attenzione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DA9540EA-E7C2-F819-CF98-FBA9018D77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168" y="0"/>
            <a:ext cx="47416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69772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E0B63B-A3A4-EB58-D35C-8F09546CC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7409"/>
            <a:ext cx="10515600" cy="172278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5300" dirty="0">
                <a:effectLst/>
                <a:latin typeface="Futura Std Medium"/>
                <a:ea typeface="Calibri" panose="020F0502020204030204" pitchFamily="34" charset="0"/>
                <a:cs typeface="Times New Roman" panose="02020603050405020304" pitchFamily="18" charset="0"/>
              </a:rPr>
              <a:t>Che cosa è </a:t>
            </a:r>
            <a:r>
              <a:rPr lang="it-IT" sz="5300" dirty="0" err="1">
                <a:effectLst/>
                <a:latin typeface="Futura Std Medium"/>
                <a:ea typeface="Calibri" panose="020F0502020204030204" pitchFamily="34" charset="0"/>
                <a:cs typeface="Times New Roman" panose="02020603050405020304" pitchFamily="18" charset="0"/>
              </a:rPr>
              <a:t>DfA</a:t>
            </a:r>
            <a:br>
              <a:rPr lang="it-IT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8C38FD6-38AF-B29A-5EE8-5AC69803F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967409"/>
            <a:ext cx="10515600" cy="5645426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it-IT" sz="2000" i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2000" i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Design for </a:t>
            </a:r>
            <a:r>
              <a:rPr lang="it-IT" sz="2000" i="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it-IT" sz="2000" i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è design per la diversità umana, l’inclusione sociale e l’equità.  </a:t>
            </a:r>
            <a:br>
              <a:rPr lang="it-IT" sz="2000" i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000" i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L’approccio olistico e innovativo costituisce una sfida creativa ed etica per tutti: progettisti, designers industriali, amministratori e leader politici.</a:t>
            </a:r>
            <a:br>
              <a:rPr lang="it-IT" sz="2000" i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000" i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Design for </a:t>
            </a:r>
            <a:r>
              <a:rPr lang="it-IT" sz="2000" i="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it-IT" sz="2000" i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lavora affinché tutti abbiano uguali opportunità di partecipazione a tutti gli aspetti della vita sociale. </a:t>
            </a:r>
            <a:br>
              <a:rPr lang="it-IT" sz="2000" i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000" i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 raggiungere questo, tutto ciò che è ambiente, oggetti d’uso quotidiano, servizi, cultura e informazione, cioè tutto ciò che è disegnato e prodotto per essere utilizzato dalle persone – deve essere accessibile, facile da utilizzare e capace di evolversi con l’evoluzione della diversità umana.</a:t>
            </a:r>
            <a:br>
              <a:rPr lang="it-IT" sz="2000" i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000" i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Praticare </a:t>
            </a:r>
            <a:r>
              <a:rPr lang="it-IT" sz="2000" i="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DfA</a:t>
            </a:r>
            <a:r>
              <a:rPr lang="it-IT" sz="2000" i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vuol dire  fare  uso consapevole delle analisi dei bisogni e delle aspirazioni.  </a:t>
            </a:r>
            <a:br>
              <a:rPr lang="it-IT" sz="2000" i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000" i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Infine richiede il coinvolgimento degli utilizzatori finali ad ogni livello del processo di design.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Dichiarazione</a:t>
            </a:r>
            <a:r>
              <a:rPr lang="en-US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2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Intenti</a:t>
            </a:r>
            <a:r>
              <a:rPr lang="en-US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di EIDD</a:t>
            </a:r>
            <a:r>
              <a:rPr lang="en-US" sz="2000" i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©</a:t>
            </a:r>
            <a:r>
              <a:rPr lang="en-US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Stoccolma</a:t>
            </a:r>
            <a:r>
              <a:rPr lang="en-US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2004 </a:t>
            </a:r>
            <a:endParaRPr lang="it-IT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50689724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/>
          </p:cNvSpPr>
          <p:nvPr>
            <p:ph type="title"/>
          </p:nvPr>
        </p:nvSpPr>
        <p:spPr>
          <a:xfrm>
            <a:off x="838200" y="450304"/>
            <a:ext cx="10515600" cy="1325564"/>
          </a:xfrm>
          <a:prstGeom prst="rect">
            <a:avLst/>
          </a:prstGeom>
        </p:spPr>
        <p:txBody>
          <a:bodyPr/>
          <a:lstStyle>
            <a:lvl1pPr defTabSz="886968">
              <a:defRPr sz="4656"/>
            </a:lvl1pPr>
          </a:lstStyle>
          <a:p>
            <a:r>
              <a:rPr dirty="0" err="1"/>
              <a:t>Quante</a:t>
            </a:r>
            <a:r>
              <a:rPr dirty="0"/>
              <a:t> </a:t>
            </a:r>
            <a:r>
              <a:rPr dirty="0" err="1"/>
              <a:t>tipologie</a:t>
            </a:r>
            <a:r>
              <a:rPr dirty="0"/>
              <a:t> di </a:t>
            </a:r>
            <a:r>
              <a:rPr dirty="0" err="1"/>
              <a:t>analfabetismo</a:t>
            </a:r>
            <a:endParaRPr dirty="0"/>
          </a:p>
        </p:txBody>
      </p:sp>
      <p:sp>
        <p:nvSpPr>
          <p:cNvPr id="119" name="Shape 119"/>
          <p:cNvSpPr>
            <a:spLocks noGrp="1"/>
          </p:cNvSpPr>
          <p:nvPr>
            <p:ph type="body" idx="1"/>
          </p:nvPr>
        </p:nvSpPr>
        <p:spPr>
          <a:xfrm>
            <a:off x="838200" y="2462277"/>
            <a:ext cx="10515600" cy="3705230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0000"/>
              </a:lnSpc>
              <a:buSzTx/>
              <a:buNone/>
              <a:defRPr sz="24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r>
              <a:rPr sz="2600" i="1" dirty="0" err="1">
                <a:latin typeface="Futura Std Bold"/>
                <a:ea typeface="Futura Std Bold"/>
                <a:cs typeface="Futura Std Bold"/>
                <a:sym typeface="Futura Std Bold"/>
              </a:rPr>
              <a:t>Analfabetismo</a:t>
            </a:r>
            <a:r>
              <a:rPr sz="2600" i="1" dirty="0">
                <a:latin typeface="Futura Std Bold"/>
                <a:ea typeface="Futura Std Bold"/>
                <a:cs typeface="Futura Std Bold"/>
                <a:sym typeface="Futura Std Bold"/>
              </a:rPr>
              <a:t> </a:t>
            </a:r>
            <a:r>
              <a:rPr sz="2600" i="1" dirty="0" err="1">
                <a:latin typeface="Futura Std Bold"/>
                <a:ea typeface="Futura Std Bold"/>
                <a:cs typeface="Futura Std Bold"/>
                <a:sym typeface="Futura Std Bold"/>
              </a:rPr>
              <a:t>strumentale</a:t>
            </a:r>
            <a:br>
              <a:rPr dirty="0"/>
            </a:br>
            <a:r>
              <a:rPr dirty="0" err="1"/>
              <a:t>Capacità</a:t>
            </a:r>
            <a:r>
              <a:rPr dirty="0"/>
              <a:t> di </a:t>
            </a:r>
            <a:r>
              <a:rPr dirty="0" err="1"/>
              <a:t>leggere</a:t>
            </a:r>
            <a:r>
              <a:rPr dirty="0"/>
              <a:t> e </a:t>
            </a:r>
            <a:r>
              <a:rPr dirty="0" err="1"/>
              <a:t>scrivere</a:t>
            </a:r>
            <a:r>
              <a:rPr dirty="0"/>
              <a:t>. </a:t>
            </a:r>
            <a:br>
              <a:rPr dirty="0"/>
            </a:br>
            <a:r>
              <a:rPr dirty="0"/>
              <a:t>Il </a:t>
            </a:r>
            <a:r>
              <a:rPr dirty="0" err="1"/>
              <a:t>livello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abbassa</a:t>
            </a:r>
            <a:r>
              <a:rPr dirty="0"/>
              <a:t> con </a:t>
            </a:r>
            <a:r>
              <a:rPr dirty="0" err="1"/>
              <a:t>l’obbligo</a:t>
            </a:r>
            <a:r>
              <a:rPr dirty="0"/>
              <a:t> </a:t>
            </a:r>
            <a:r>
              <a:rPr dirty="0" err="1"/>
              <a:t>scolastico</a:t>
            </a:r>
            <a:r>
              <a:rPr dirty="0"/>
              <a:t> </a:t>
            </a:r>
            <a:r>
              <a:rPr dirty="0" err="1"/>
              <a:t>fino</a:t>
            </a:r>
            <a:r>
              <a:rPr dirty="0"/>
              <a:t> alla terza media </a:t>
            </a:r>
            <a:r>
              <a:rPr dirty="0" err="1"/>
              <a:t>sancito</a:t>
            </a:r>
            <a:r>
              <a:rPr dirty="0"/>
              <a:t> </a:t>
            </a:r>
            <a:r>
              <a:rPr dirty="0" err="1"/>
              <a:t>dalla</a:t>
            </a:r>
            <a:r>
              <a:rPr dirty="0"/>
              <a:t> </a:t>
            </a:r>
            <a:r>
              <a:rPr dirty="0" err="1"/>
              <a:t>riforma</a:t>
            </a:r>
            <a:r>
              <a:rPr dirty="0"/>
              <a:t> del 1963.</a:t>
            </a:r>
            <a:br>
              <a:rPr dirty="0">
                <a:latin typeface="Arial"/>
                <a:ea typeface="Arial"/>
                <a:cs typeface="Arial"/>
                <a:sym typeface="Arial"/>
              </a:rPr>
            </a:br>
            <a:endParaRPr sz="3200" dirty="0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buSzTx/>
              <a:buNone/>
            </a:pPr>
            <a:r>
              <a:rPr dirty="0" err="1"/>
              <a:t>Analfabetismo</a:t>
            </a:r>
            <a:r>
              <a:rPr dirty="0"/>
              <a:t> </a:t>
            </a:r>
            <a:r>
              <a:rPr dirty="0" err="1"/>
              <a:t>funzionale</a:t>
            </a:r>
            <a:endParaRPr dirty="0"/>
          </a:p>
          <a:p>
            <a:pPr marL="0" indent="0">
              <a:lnSpc>
                <a:spcPct val="90000"/>
              </a:lnSpc>
              <a:buSzTx/>
              <a:buNone/>
              <a:defRPr sz="24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r>
              <a:rPr dirty="0"/>
              <a:t>Indica </a:t>
            </a:r>
            <a:r>
              <a:rPr dirty="0" err="1"/>
              <a:t>l’incapacità</a:t>
            </a:r>
            <a:r>
              <a:rPr dirty="0"/>
              <a:t> di un </a:t>
            </a:r>
            <a:r>
              <a:rPr dirty="0" err="1"/>
              <a:t>individuo</a:t>
            </a:r>
            <a:r>
              <a:rPr dirty="0"/>
              <a:t> di </a:t>
            </a:r>
            <a:r>
              <a:rPr dirty="0" err="1"/>
              <a:t>usare</a:t>
            </a:r>
            <a:r>
              <a:rPr dirty="0"/>
              <a:t> in modo </a:t>
            </a:r>
            <a:r>
              <a:rPr dirty="0" err="1"/>
              <a:t>efficiente</a:t>
            </a:r>
            <a:r>
              <a:rPr dirty="0"/>
              <a:t> le </a:t>
            </a:r>
            <a:r>
              <a:rPr dirty="0" err="1"/>
              <a:t>abilità</a:t>
            </a:r>
            <a:r>
              <a:rPr dirty="0"/>
              <a:t> di </a:t>
            </a:r>
            <a:r>
              <a:rPr dirty="0" err="1"/>
              <a:t>lettura</a:t>
            </a:r>
            <a:r>
              <a:rPr dirty="0"/>
              <a:t>, </a:t>
            </a:r>
            <a:r>
              <a:rPr dirty="0" err="1"/>
              <a:t>scrittura</a:t>
            </a:r>
            <a:r>
              <a:rPr dirty="0"/>
              <a:t> e </a:t>
            </a:r>
            <a:r>
              <a:rPr dirty="0" err="1"/>
              <a:t>calcolo</a:t>
            </a:r>
            <a:r>
              <a:rPr dirty="0"/>
              <a:t> </a:t>
            </a:r>
            <a:r>
              <a:rPr dirty="0" err="1"/>
              <a:t>nelle</a:t>
            </a:r>
            <a:r>
              <a:rPr dirty="0"/>
              <a:t> </a:t>
            </a:r>
            <a:r>
              <a:rPr dirty="0" err="1"/>
              <a:t>situazioni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vita </a:t>
            </a:r>
            <a:r>
              <a:rPr dirty="0" err="1"/>
              <a:t>quotidiana</a:t>
            </a:r>
            <a:r>
              <a:rPr dirty="0"/>
              <a:t>.</a:t>
            </a:r>
            <a:br>
              <a:rPr dirty="0"/>
            </a:br>
            <a:endParaRPr dirty="0"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Analfabetismo di ritorno</a:t>
            </a:r>
          </a:p>
        </p:txBody>
      </p:sp>
      <p:sp>
        <p:nvSpPr>
          <p:cNvPr id="122" name="Shape 122"/>
          <p:cNvSpPr>
            <a:spLocks noGrp="1"/>
          </p:cNvSpPr>
          <p:nvPr>
            <p:ph type="body" idx="1"/>
          </p:nvPr>
        </p:nvSpPr>
        <p:spPr>
          <a:xfrm>
            <a:off x="838200" y="2377351"/>
            <a:ext cx="10515600" cy="3799612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Analfabetismo di ritorno</a:t>
            </a:r>
          </a:p>
          <a:p>
            <a:pPr marL="0" indent="0">
              <a:lnSpc>
                <a:spcPct val="90000"/>
              </a:lnSpc>
              <a:buSzTx/>
              <a:buNone/>
              <a:defRPr sz="24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E’ quel fenomeno per cui un individuo perde nel tempo le competenze acquisite a causa del mancato esercizio di quanto imparato.</a:t>
            </a:r>
            <a:br>
              <a:rPr>
                <a:latin typeface="Arial"/>
                <a:ea typeface="Arial"/>
                <a:cs typeface="Arial"/>
                <a:sym typeface="Arial"/>
              </a:rPr>
            </a:br>
            <a:r>
              <a:rPr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Gli analfabeti di ritorno hanno fatto un </a:t>
            </a:r>
            <a:r>
              <a:rPr>
                <a:latin typeface="Arial"/>
                <a:ea typeface="Arial"/>
                <a:cs typeface="Arial"/>
                <a:sym typeface="Arial"/>
              </a:rPr>
              <a:t>normale percorso scolastico. Hanno quindi acquisito le conoscenze necessarie alla </a:t>
            </a: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Arial"/>
                <a:ea typeface="Arial"/>
                <a:cs typeface="Arial"/>
                <a:sym typeface="Arial"/>
                <a:hlinkClick r:id="rId2"/>
              </a:rPr>
              <a:t>scrittura</a:t>
            </a:r>
            <a:r>
              <a:rPr>
                <a:latin typeface="Arial"/>
                <a:ea typeface="Arial"/>
                <a:cs typeface="Arial"/>
                <a:sym typeface="Arial"/>
              </a:rPr>
              <a:t> e alla </a:t>
            </a: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Arial"/>
                <a:ea typeface="Arial"/>
                <a:cs typeface="Arial"/>
                <a:sym typeface="Arial"/>
                <a:hlinkClick r:id="rId3"/>
              </a:rPr>
              <a:t>lettura</a:t>
            </a:r>
            <a:r>
              <a:rPr u="sng">
                <a:solidFill>
                  <a:srgbClr val="0645AD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br>
              <a:rPr u="sng">
                <a:solidFill>
                  <a:srgbClr val="0645AD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In età adulta le popolazioni sono esposte al rischio della regressione verso livelli assai bassi di alfabetizzazione.  Le cause sono spesso dovute a stili di vita che allontanano dalla pratica e dall’interesse per la lettura, la scrittura, o la comprensione di calcoli.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body" idx="1"/>
          </p:nvPr>
        </p:nvSpPr>
        <p:spPr>
          <a:xfrm>
            <a:off x="838200" y="494101"/>
            <a:ext cx="10515600" cy="623481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SzTx/>
              <a:buNone/>
              <a:defRPr sz="20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r>
              <a:t>Un analfabeta di ritorno, dunque, dimentica via via quanto assimilato. Perde di conseguenza la capacità di utilizzare il linguaggio scritto o parlato per formulare e comprendere messaggi. In senso più ampio, di comunicare con il prossimo e con il mondo circostante.</a:t>
            </a:r>
          </a:p>
          <a:p>
            <a:pPr marL="0" indent="0">
              <a:lnSpc>
                <a:spcPct val="90000"/>
              </a:lnSpc>
              <a:buSzTx/>
              <a:buNone/>
              <a:defRPr sz="24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endParaRPr/>
          </a:p>
          <a:p>
            <a:pPr marL="0" indent="0" algn="ctr">
              <a:buSzTx/>
              <a:buNone/>
            </a:pPr>
            <a:r>
              <a:t>Quanti sono </a:t>
            </a:r>
            <a:br/>
            <a:endParaRPr b="1">
              <a:solidFill>
                <a:srgbClr val="20212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90000"/>
              </a:lnSpc>
              <a:buSzTx/>
              <a:buNone/>
              <a:defRPr sz="20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r>
              <a:t>Il 98,6% degli italiani è alfabetizzato. </a:t>
            </a:r>
            <a:br/>
            <a:r>
              <a:t>Ma sfiora 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il 30% la quota di cittadini tra i 25 e i 65 anni</a:t>
            </a:r>
            <a:r>
              <a:t> </a:t>
            </a:r>
            <a:br/>
            <a:r>
              <a:t>con limitazioni nella comprensione, lettura e calcolo</a:t>
            </a:r>
            <a:br/>
            <a:endParaRPr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90000"/>
              </a:lnSpc>
              <a:buSzTx/>
              <a:buNone/>
              <a:defRPr sz="20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r>
              <a:t>I bassi livelli di istruzione generano ingenti costi:</a:t>
            </a:r>
            <a:br/>
            <a:r>
              <a:rPr b="1">
                <a:latin typeface="Arial"/>
                <a:ea typeface="Arial"/>
                <a:cs typeface="Arial"/>
                <a:sym typeface="Arial"/>
              </a:rPr>
              <a:t>Individuali</a:t>
            </a:r>
            <a:r>
              <a:t>: esclusione sociale, insicurezza, mancanza di autonomia, precarietà.</a:t>
            </a:r>
            <a:br/>
            <a:r>
              <a:rPr b="1">
                <a:latin typeface="Arial"/>
                <a:ea typeface="Arial"/>
                <a:cs typeface="Arial"/>
                <a:sym typeface="Arial"/>
              </a:rPr>
              <a:t>Sociali</a:t>
            </a:r>
            <a:r>
              <a:t>: scarsa partecipazione al processo democratico, criminalità, maggior spesa per la salute.</a:t>
            </a:r>
            <a:br/>
            <a:r>
              <a:rPr b="1">
                <a:latin typeface="Arial"/>
                <a:ea typeface="Arial"/>
                <a:cs typeface="Arial"/>
                <a:sym typeface="Arial"/>
              </a:rPr>
              <a:t>Economici</a:t>
            </a:r>
            <a:r>
              <a:t>: livello di sviluppo limitato, bassa propensione all’innovazione, scarsa produttività.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Facilitare versus Semplificare</a:t>
            </a:r>
          </a:p>
        </p:txBody>
      </p:sp>
      <p:sp>
        <p:nvSpPr>
          <p:cNvPr id="127" name="Shape 127"/>
          <p:cNvSpPr>
            <a:spLocks noGrp="1"/>
          </p:cNvSpPr>
          <p:nvPr>
            <p:ph type="body" idx="1"/>
          </p:nvPr>
        </p:nvSpPr>
        <p:spPr>
          <a:xfrm>
            <a:off x="838200" y="2285593"/>
            <a:ext cx="10515600" cy="4351339"/>
          </a:xfrm>
          <a:prstGeom prst="rect">
            <a:avLst/>
          </a:prstGeom>
        </p:spPr>
        <p:txBody>
          <a:bodyPr/>
          <a:lstStyle/>
          <a:p>
            <a:pPr marL="152400" indent="-152400">
              <a:lnSpc>
                <a:spcPct val="90000"/>
              </a:lnSpc>
              <a:defRPr sz="24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r>
              <a:rPr i="1">
                <a:latin typeface="Futura Std Bold"/>
                <a:ea typeface="Futura Std Bold"/>
                <a:cs typeface="Futura Std Bold"/>
                <a:sym typeface="Futura Std Bold"/>
              </a:rPr>
              <a:t>Facilitare</a:t>
            </a:r>
            <a:r>
              <a:rPr>
                <a:latin typeface="Arial"/>
                <a:ea typeface="Arial"/>
                <a:cs typeface="Arial"/>
                <a:sym typeface="Arial"/>
              </a:rPr>
              <a:t> vuol dire accompagnare, graduare, scomporre le difficoltà senza eliminarle dal testo o dal compito, senza agire direttamente sulle difficoltà cognitive della prova in esame. </a:t>
            </a:r>
          </a:p>
          <a:p>
            <a:pPr marL="152400" indent="-152400">
              <a:lnSpc>
                <a:spcPct val="90000"/>
              </a:lnSpc>
              <a:defRPr sz="24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endParaRPr sz="3600" b="1">
              <a:latin typeface="Arial"/>
              <a:ea typeface="Arial"/>
              <a:cs typeface="Arial"/>
              <a:sym typeface="Arial"/>
            </a:endParaRPr>
          </a:p>
          <a:p>
            <a:pPr marL="152400" indent="-152400">
              <a:lnSpc>
                <a:spcPct val="90000"/>
              </a:lnSpc>
              <a:defRPr sz="24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r>
              <a:rPr i="1">
                <a:latin typeface="Futura Std Bold"/>
                <a:ea typeface="Futura Std Bold"/>
                <a:cs typeface="Futura Std Bold"/>
                <a:sym typeface="Futura Std Bold"/>
              </a:rPr>
              <a:t>Semplificare</a:t>
            </a:r>
            <a:r>
              <a:rPr>
                <a:latin typeface="Arial"/>
                <a:ea typeface="Arial"/>
                <a:cs typeface="Arial"/>
                <a:sym typeface="Arial"/>
              </a:rPr>
              <a:t> vuol dire ridurre od eliminare gli elementi in difficoltà relativi al testo o ai contenuti.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/>
          </p:cNvSpPr>
          <p:nvPr>
            <p:ph type="title"/>
          </p:nvPr>
        </p:nvSpPr>
        <p:spPr>
          <a:xfrm>
            <a:off x="838200" y="484376"/>
            <a:ext cx="10515600" cy="1325564"/>
          </a:xfrm>
          <a:prstGeom prst="rect">
            <a:avLst/>
          </a:prstGeom>
        </p:spPr>
        <p:txBody>
          <a:bodyPr/>
          <a:lstStyle/>
          <a:p>
            <a:r>
              <a:t>LINEE GUIDA</a:t>
            </a:r>
          </a:p>
        </p:txBody>
      </p:sp>
      <p:sp>
        <p:nvSpPr>
          <p:cNvPr id="130" name="Shape 130"/>
          <p:cNvSpPr>
            <a:spLocks noGrp="1"/>
          </p:cNvSpPr>
          <p:nvPr>
            <p:ph type="body" idx="1"/>
          </p:nvPr>
        </p:nvSpPr>
        <p:spPr>
          <a:xfrm>
            <a:off x="838200" y="2325343"/>
            <a:ext cx="10515600" cy="4351339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0000"/>
              </a:lnSpc>
              <a:buSzTx/>
              <a:buNone/>
              <a:defRPr sz="2400" i="0">
                <a:latin typeface="Futura Std Book"/>
                <a:ea typeface="Futura Std Book"/>
                <a:cs typeface="Futura Std Book"/>
                <a:sym typeface="Futura Std Book"/>
              </a:defRPr>
            </a:pPr>
            <a:r>
              <a:rPr i="1">
                <a:latin typeface="Futura Std Bold"/>
                <a:ea typeface="Futura Std Bold"/>
                <a:cs typeface="Futura Std Bold"/>
                <a:sym typeface="Futura Std Bold"/>
              </a:rPr>
              <a:t>Il Comitato scientifico di ITERSTENO </a:t>
            </a:r>
            <a:r>
              <a:t>(Federazione Internazionale per il trattamento dell’Informazione e della Comunicazione)</a:t>
            </a:r>
            <a:br/>
            <a:r>
              <a:t>ha sviluppato delle linee guida sulla Plain Language valide per la maggior parte delle lingue cosicché tutti i membri dell’Intersteno possano comunicare più facilmente tra di loro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i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i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1320</Words>
  <Application>Microsoft Office PowerPoint</Application>
  <PresentationFormat>Widescreen</PresentationFormat>
  <Paragraphs>71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6" baseType="lpstr">
      <vt:lpstr>Arial</vt:lpstr>
      <vt:lpstr>Calibri</vt:lpstr>
      <vt:lpstr>Futura Std Bold</vt:lpstr>
      <vt:lpstr>Futura Std Book</vt:lpstr>
      <vt:lpstr>Futura Std Medium</vt:lpstr>
      <vt:lpstr>Tema di Office</vt:lpstr>
      <vt:lpstr>Presentazione standard di PowerPoint</vt:lpstr>
      <vt:lpstr>Presentazione standard di PowerPoint</vt:lpstr>
      <vt:lpstr>Presentazione standard di PowerPoint</vt:lpstr>
      <vt:lpstr>Che cosa è DfA </vt:lpstr>
      <vt:lpstr>Quante tipologie di analfabetismo</vt:lpstr>
      <vt:lpstr>Analfabetismo di ritorno</vt:lpstr>
      <vt:lpstr>Presentazione standard di PowerPoint</vt:lpstr>
      <vt:lpstr>Facilitare versus Semplificare</vt:lpstr>
      <vt:lpstr>LINEE GUIDA</vt:lpstr>
      <vt:lpstr>1 - Esprimi un concetto per paragrafo</vt:lpstr>
      <vt:lpstr>2. Preferisci frasi brevi </vt:lpstr>
      <vt:lpstr> 3. Usa la punteggiatura  solo per distinguere le frasi</vt:lpstr>
      <vt:lpstr>4. Usare la coerenza quando possibile </vt:lpstr>
      <vt:lpstr>5. Sintassi lineare</vt:lpstr>
      <vt:lpstr>6. Forma attiva</vt:lpstr>
      <vt:lpstr>Norme aggiuntive</vt:lpstr>
      <vt:lpstr>Modelli di facilitazione testuale</vt:lpstr>
      <vt:lpstr>Presentazione standard di PowerPoint</vt:lpstr>
      <vt:lpstr>L’esperienza del Teatro Stabile di Torino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User</dc:creator>
  <cp:lastModifiedBy>Stefano Pierpaoli</cp:lastModifiedBy>
  <cp:revision>3</cp:revision>
  <dcterms:modified xsi:type="dcterms:W3CDTF">2023-04-19T20:04:47Z</dcterms:modified>
</cp:coreProperties>
</file>